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127.jpeg" ContentType="image/jpeg"/>
  <Override PartName="/ppt/media/image126.jpeg" ContentType="image/jpeg"/>
  <Override PartName="/ppt/media/image125.jpeg" ContentType="image/jpeg"/>
  <Override PartName="/ppt/media/image123.jpeg" ContentType="image/jpeg"/>
  <Override PartName="/ppt/media/image121.jpeg" ContentType="image/jpeg"/>
  <Override PartName="/ppt/media/image114.png" ContentType="image/png"/>
  <Override PartName="/ppt/media/image109.png" ContentType="image/png"/>
  <Override PartName="/ppt/media/image108.png" ContentType="image/png"/>
  <Override PartName="/ppt/media/image100.png" ContentType="image/png"/>
  <Override PartName="/ppt/media/image116.png" ContentType="image/png"/>
  <Override PartName="/ppt/media/image98.png" ContentType="image/png"/>
  <Override PartName="/ppt/media/image113.png" ContentType="image/png"/>
  <Override PartName="/ppt/media/image112.jpeg" ContentType="image/jpeg"/>
  <Override PartName="/ppt/media/image95.png" ContentType="image/png"/>
  <Override PartName="/ppt/media/image94.png" ContentType="image/png"/>
  <Override PartName="/ppt/media/image111.png" ContentType="image/png"/>
  <Override PartName="/ppt/media/image93.png" ContentType="image/png"/>
  <Override PartName="/ppt/media/image110.png" ContentType="image/png"/>
  <Override PartName="/ppt/media/image92.png" ContentType="image/png"/>
  <Override PartName="/ppt/media/image90.png" ContentType="image/png"/>
  <Override PartName="/ppt/media/image105.png" ContentType="image/png"/>
  <Override PartName="/ppt/media/image87.png" ContentType="image/png"/>
  <Override PartName="/ppt/media/image103.png" ContentType="image/png"/>
  <Override PartName="/ppt/media/image85.png" ContentType="image/png"/>
  <Override PartName="/ppt/media/image101.png" ContentType="image/png"/>
  <Override PartName="/ppt/media/image83.png" ContentType="image/png"/>
  <Override PartName="/ppt/media/image82.jpeg" ContentType="image/jpeg"/>
  <Override PartName="/ppt/media/image79.png" ContentType="image/png"/>
  <Override PartName="/ppt/media/image30.jpeg" ContentType="image/jpeg"/>
  <Override PartName="/ppt/media/image117.png" ContentType="image/png"/>
  <Override PartName="/ppt/media/image84.jpeg" ContentType="image/jpeg"/>
  <Override PartName="/ppt/media/image25.jpeg" ContentType="image/jpeg"/>
  <Override PartName="/ppt/media/image104.png" ContentType="image/png"/>
  <Override PartName="/ppt/media/image5.png" ContentType="image/png"/>
  <Override PartName="/ppt/media/image60.png" ContentType="image/png"/>
  <Override PartName="/ppt/media/image106.jpeg" ContentType="image/jpeg"/>
  <Override PartName="/ppt/media/image102.png" ContentType="image/png"/>
  <Override PartName="/ppt/media/image3.png" ContentType="image/png"/>
  <Override PartName="/ppt/media/image107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88.png" ContentType="image/png"/>
  <Override PartName="/ppt/media/image7.png" ContentType="image/png"/>
  <Override PartName="/ppt/media/image99.jpeg" ContentType="image/jpeg"/>
  <Override PartName="/ppt/media/image62.png" ContentType="image/png"/>
  <Override PartName="/ppt/media/image36.png" ContentType="image/png"/>
  <Override PartName="/ppt/media/image120.png" ContentType="image/png"/>
  <Override PartName="/ppt/media/image11.png" ContentType="image/png"/>
  <Override PartName="/ppt/media/image35.png" ContentType="image/png"/>
  <Override PartName="/ppt/media/image34.png" ContentType="image/png"/>
  <Override PartName="/ppt/media/image80.jpeg" ContentType="image/jpeg"/>
  <Override PartName="/ppt/media/image21.jpeg" ContentType="image/jpeg"/>
  <Override PartName="/ppt/media/image59.png" ContentType="image/png"/>
  <Override PartName="/ppt/media/image33.png" ContentType="image/png"/>
  <Override PartName="/ppt/media/image58.png" ContentType="image/png"/>
  <Override PartName="/ppt/media/image96.jpeg" ContentType="image/jpeg"/>
  <Override PartName="/ppt/media/image32.png" ContentType="image/png"/>
  <Override PartName="/ppt/media/image31.png" ContentType="image/png"/>
  <Override PartName="/ppt/media/image56.png" ContentType="image/png"/>
  <Override PartName="/ppt/media/image91.jpeg" ContentType="image/jpeg"/>
  <Override PartName="/ppt/media/image29.png" ContentType="image/png"/>
  <Override PartName="/ppt/media/image69.jpeg" ContentType="image/jpeg"/>
  <Override PartName="/ppt/media/image86.jpeg" ContentType="image/jpeg"/>
  <Override PartName="/ppt/media/image28.png" ContentType="image/png"/>
  <Override PartName="/ppt/media/image26.png" ContentType="image/png"/>
  <Override PartName="/ppt/media/image24.png" ContentType="image/png"/>
  <Override PartName="/ppt/media/image20.jpeg" ContentType="image/jpe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19.png" ContentType="image/png"/>
  <Override PartName="/ppt/media/image12.jpeg" ContentType="image/jpeg"/>
  <Override PartName="/ppt/media/image18.png" ContentType="image/png"/>
  <Override PartName="/ppt/media/image16.png" ContentType="image/png"/>
  <Override PartName="/ppt/media/image4.jpeg" ContentType="image/jpeg"/>
  <Override PartName="/ppt/media/image14.png" ContentType="image/png"/>
  <Override PartName="/ppt/media/image39.png" ContentType="image/png"/>
  <Override PartName="/ppt/media/image1.jpeg" ContentType="image/jpeg"/>
  <Override PartName="/ppt/media/image27.png" ContentType="image/png"/>
  <Override PartName="/ppt/media/image2.jpeg" ContentType="image/jpeg"/>
  <Override PartName="/ppt/media/image119.png" ContentType="image/png"/>
  <Override PartName="/ppt/media/image57.jpeg" ContentType="image/jpeg"/>
  <Override PartName="/ppt/media/image115.png" ContentType="image/png"/>
  <Override PartName="/ppt/media/image9.jpeg" ContentType="image/jpeg"/>
  <Override PartName="/ppt/media/image46.png" ContentType="image/png"/>
  <Override PartName="/ppt/media/image122.png" ContentType="image/png"/>
  <Override PartName="/ppt/media/image13.png" ContentType="image/png"/>
  <Override PartName="/ppt/media/image38.png" ContentType="image/png"/>
  <Override PartName="/ppt/media/image124.png" ContentType="image/png"/>
  <Override PartName="/ppt/media/image15.png" ContentType="image/png"/>
  <Override PartName="/ppt/media/image37.png" ContentType="image/png"/>
  <Override PartName="/ppt/media/image40.png" ContentType="image/png"/>
  <Override PartName="/ppt/media/image65.png" ContentType="image/png"/>
  <Override PartName="/ppt/media/image41.jpeg" ContentType="image/jpeg"/>
  <Override PartName="/ppt/media/image81.png" ContentType="image/png"/>
  <Override PartName="/ppt/media/image74.jpeg" ContentType="image/jpeg"/>
  <Override PartName="/ppt/media/image97.jpeg" ContentType="image/jpeg"/>
  <Override PartName="/ppt/media/image42.png" ContentType="image/png"/>
  <Override PartName="/ppt/media/image6.jpeg" ContentType="image/jpeg"/>
  <Override PartName="/ppt/media/image67.png" ContentType="image/png"/>
  <Override PartName="/ppt/media/image43.png" ContentType="image/png"/>
  <Override PartName="/ppt/media/image17.jpeg" ContentType="image/jpeg"/>
  <Override PartName="/ppt/media/image68.png" ContentType="image/png"/>
  <Override PartName="/ppt/media/image44.png" ContentType="image/png"/>
  <Override PartName="/ppt/media/image45.png" ContentType="image/png"/>
  <Override PartName="/ppt/media/image47.jpeg" ContentType="image/jpeg"/>
  <Override PartName="/ppt/media/image50.png" ContentType="image/png"/>
  <Override PartName="/ppt/media/image75.png" ContentType="image/png"/>
  <Override PartName="/ppt/media/image51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118.jpeg" ContentType="image/jpeg"/>
  <Override PartName="/ppt/media/image64.png" ContentType="image/png"/>
  <Override PartName="/ppt/media/image66.png" ContentType="image/png"/>
  <Override PartName="/ppt/media/image70.png" ContentType="image/png"/>
  <Override PartName="/ppt/media/image71.png" ContentType="image/png"/>
  <Override PartName="/ppt/media/image61.png" ContentType="image/png"/>
  <Override PartName="/ppt/media/image72.jpeg" ContentType="image/jpeg"/>
  <Override PartName="/ppt/media/image73.png" ContentType="image/png"/>
  <Override PartName="/ppt/media/image10.png" ContentType="image/png"/>
  <Override PartName="/ppt/media/image76.jpeg" ContentType="image/jpeg"/>
  <Override PartName="/ppt/media/image78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PE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PE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PE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PE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PE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PE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P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PE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PE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PE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PE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PE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PE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PE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PE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PE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PE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PE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PE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PE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PE" sz="4400" spc="-1" strike="noStrike">
                <a:latin typeface="Arial"/>
              </a:rPr>
              <a:t>Pulse para editar el formato del </a:t>
            </a:r>
            <a:r>
              <a:rPr b="0" lang="es-PE" sz="4400" spc="-1" strike="noStrike">
                <a:latin typeface="Arial"/>
              </a:rPr>
              <a:t>texto de título</a:t>
            </a:r>
            <a:endParaRPr b="0" lang="es-PE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3200" spc="-1" strike="noStrike">
                <a:latin typeface="Arial"/>
              </a:rPr>
              <a:t>Pulse para editar el formato de esquema del texto</a:t>
            </a:r>
            <a:endParaRPr b="0" lang="es-P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800" spc="-1" strike="noStrike">
                <a:latin typeface="Arial"/>
              </a:rPr>
              <a:t>Segundo nivel del esquema</a:t>
            </a:r>
            <a:endParaRPr b="0" lang="es-P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400" spc="-1" strike="noStrike">
                <a:latin typeface="Arial"/>
              </a:rPr>
              <a:t>Tercer nivel del esquema</a:t>
            </a:r>
            <a:endParaRPr b="0" lang="es-P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000" spc="-1" strike="noStrike">
                <a:latin typeface="Arial"/>
              </a:rPr>
              <a:t>Cuarto nivel del esquema</a:t>
            </a:r>
            <a:endParaRPr b="0" lang="es-P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000" spc="-1" strike="noStrike">
                <a:latin typeface="Arial"/>
              </a:rPr>
              <a:t>Quinto nivel del esquema</a:t>
            </a:r>
            <a:endParaRPr b="0" lang="es-P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000" spc="-1" strike="noStrike">
                <a:latin typeface="Arial"/>
              </a:rPr>
              <a:t>Sexto nivel del esquema</a:t>
            </a:r>
            <a:endParaRPr b="0" lang="es-P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000" spc="-1" strike="noStrike">
                <a:latin typeface="Arial"/>
              </a:rPr>
              <a:t>Séptimo nivel del esquema</a:t>
            </a:r>
            <a:endParaRPr b="0" lang="es-P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205920"/>
            <a:ext cx="8685720" cy="116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PE" sz="4400" spc="-1" strike="noStrike">
                <a:latin typeface="Arial"/>
              </a:rPr>
              <a:t>Pulse para editar el formato del texto de título</a:t>
            </a:r>
            <a:endParaRPr b="0" lang="es-PE" sz="44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3200" spc="-1" strike="noStrike">
                <a:latin typeface="Arial"/>
              </a:rPr>
              <a:t>Pulse para editar el formato de esquema del texto</a:t>
            </a:r>
            <a:endParaRPr b="0" lang="es-P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800" spc="-1" strike="noStrike">
                <a:latin typeface="Arial"/>
              </a:rPr>
              <a:t>Segundo nivel del esquema</a:t>
            </a:r>
            <a:endParaRPr b="0" lang="es-P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400" spc="-1" strike="noStrike">
                <a:latin typeface="Arial"/>
              </a:rPr>
              <a:t>Tercer nivel del esquema</a:t>
            </a:r>
            <a:endParaRPr b="0" lang="es-P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000" spc="-1" strike="noStrike">
                <a:latin typeface="Arial"/>
              </a:rPr>
              <a:t>Cuarto nivel del esquema</a:t>
            </a:r>
            <a:endParaRPr b="0" lang="es-P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000" spc="-1" strike="noStrike">
                <a:latin typeface="Arial"/>
              </a:rPr>
              <a:t>Quinto nivel del esquema</a:t>
            </a:r>
            <a:endParaRPr b="0" lang="es-P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000" spc="-1" strike="noStrike">
                <a:latin typeface="Arial"/>
              </a:rPr>
              <a:t>Sexto nivel del esquema</a:t>
            </a:r>
            <a:endParaRPr b="0" lang="es-P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000" spc="-1" strike="noStrike">
                <a:latin typeface="Arial"/>
              </a:rPr>
              <a:t>Séptimo nivel del esquema</a:t>
            </a:r>
            <a:endParaRPr b="0" lang="es-P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86.jpe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jpeg"/><Relationship Id="rId7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97.jpeg"/><Relationship Id="rId2" Type="http://schemas.openxmlformats.org/officeDocument/2006/relationships/image" Target="../media/image98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99.jpeg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6.jpeg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12.jpeg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jpe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21.jpeg"/><Relationship Id="rId2" Type="http://schemas.openxmlformats.org/officeDocument/2006/relationships/image" Target="../media/image122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23.jpeg"/><Relationship Id="rId2" Type="http://schemas.openxmlformats.org/officeDocument/2006/relationships/image" Target="../media/image124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25.jpe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26.jpe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27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://www.icesi.edu.co/" TargetMode="Externa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Relationship Id="rId6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jpe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0" y="-538560"/>
            <a:ext cx="9142920" cy="60818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PE" sz="1800" spc="-1" strike="noStrike">
                <a:solidFill>
                  <a:srgbClr val="000000"/>
                </a:solidFill>
                <a:latin typeface="Arial"/>
                <a:ea typeface="DejaVu Sans"/>
              </a:rPr>
              <a:t>z</a:t>
            </a:r>
            <a:endParaRPr b="0" lang="es-PE" sz="1800" spc="-1" strike="noStrike">
              <a:latin typeface="Arial"/>
            </a:endParaRPr>
          </a:p>
        </p:txBody>
      </p:sp>
      <p:pic>
        <p:nvPicPr>
          <p:cNvPr id="78" name="Google Shape;33;p8" descr=""/>
          <p:cNvPicPr/>
          <p:nvPr/>
        </p:nvPicPr>
        <p:blipFill>
          <a:blip r:embed="rId2"/>
          <a:stretch/>
        </p:blipFill>
        <p:spPr>
          <a:xfrm>
            <a:off x="6480000" y="261360"/>
            <a:ext cx="1751400" cy="817920"/>
          </a:xfrm>
          <a:prstGeom prst="rect">
            <a:avLst/>
          </a:prstGeom>
          <a:ln w="19080">
            <a:solidFill>
              <a:srgbClr val="efefef"/>
            </a:solidFill>
            <a:miter/>
          </a:ln>
        </p:spPr>
      </p:pic>
      <p:pic>
        <p:nvPicPr>
          <p:cNvPr id="79" name="Google Shape;34;p8" descr=""/>
          <p:cNvPicPr/>
          <p:nvPr/>
        </p:nvPicPr>
        <p:blipFill>
          <a:blip r:embed="rId3"/>
          <a:stretch/>
        </p:blipFill>
        <p:spPr>
          <a:xfrm>
            <a:off x="4032000" y="288000"/>
            <a:ext cx="1151280" cy="817920"/>
          </a:xfrm>
          <a:prstGeom prst="rect">
            <a:avLst/>
          </a:prstGeom>
          <a:ln w="19080">
            <a:solidFill>
              <a:srgbClr val="efefef"/>
            </a:solidFill>
            <a:miter/>
          </a:ln>
        </p:spPr>
      </p:pic>
      <p:pic>
        <p:nvPicPr>
          <p:cNvPr id="80" name="" descr=""/>
          <p:cNvPicPr/>
          <p:nvPr/>
        </p:nvPicPr>
        <p:blipFill>
          <a:blip r:embed="rId4"/>
          <a:stretch/>
        </p:blipFill>
        <p:spPr>
          <a:xfrm>
            <a:off x="1652760" y="275760"/>
            <a:ext cx="1223280" cy="1051920"/>
          </a:xfrm>
          <a:prstGeom prst="rect">
            <a:avLst/>
          </a:prstGeom>
          <a:ln w="36000"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Razonamiento lógico matemático </a:t>
            </a:r>
            <a:endParaRPr b="0" lang="es-PE" sz="36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1008000" y="1460520"/>
            <a:ext cx="7677720" cy="34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just">
              <a:lnSpc>
                <a:spcPct val="100000"/>
              </a:lnSpc>
              <a:spcBef>
                <a:spcPts val="567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8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6696000" y="1895760"/>
            <a:ext cx="1235160" cy="1919520"/>
          </a:xfrm>
          <a:prstGeom prst="rect">
            <a:avLst/>
          </a:prstGeom>
          <a:ln w="36000"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275400" y="1512000"/>
            <a:ext cx="2099880" cy="1528560"/>
          </a:xfrm>
          <a:prstGeom prst="rect">
            <a:avLst/>
          </a:prstGeom>
          <a:ln w="36000">
            <a:noFill/>
          </a:ln>
        </p:spPr>
      </p:pic>
      <p:pic>
        <p:nvPicPr>
          <p:cNvPr id="138" name="" descr=""/>
          <p:cNvPicPr/>
          <p:nvPr/>
        </p:nvPicPr>
        <p:blipFill>
          <a:blip r:embed="rId4"/>
          <a:stretch/>
        </p:blipFill>
        <p:spPr>
          <a:xfrm>
            <a:off x="1296000" y="3240000"/>
            <a:ext cx="2591280" cy="1453320"/>
          </a:xfrm>
          <a:prstGeom prst="rect">
            <a:avLst/>
          </a:prstGeom>
          <a:ln w="36000">
            <a:noFill/>
          </a:ln>
        </p:spPr>
      </p:pic>
      <p:pic>
        <p:nvPicPr>
          <p:cNvPr id="139" name="" descr=""/>
          <p:cNvPicPr/>
          <p:nvPr/>
        </p:nvPicPr>
        <p:blipFill>
          <a:blip r:embed="rId5"/>
          <a:stretch/>
        </p:blipFill>
        <p:spPr>
          <a:xfrm>
            <a:off x="3312000" y="1432440"/>
            <a:ext cx="1871280" cy="1695240"/>
          </a:xfrm>
          <a:prstGeom prst="rect">
            <a:avLst/>
          </a:prstGeom>
          <a:ln w="36000">
            <a:noFill/>
          </a:ln>
        </p:spPr>
      </p:pic>
      <p:pic>
        <p:nvPicPr>
          <p:cNvPr id="140" name="" descr=""/>
          <p:cNvPicPr/>
          <p:nvPr/>
        </p:nvPicPr>
        <p:blipFill>
          <a:blip r:embed="rId6"/>
          <a:stretch/>
        </p:blipFill>
        <p:spPr>
          <a:xfrm>
            <a:off x="4392000" y="3384000"/>
            <a:ext cx="1727280" cy="1511280"/>
          </a:xfrm>
          <a:prstGeom prst="rect">
            <a:avLst/>
          </a:prstGeom>
          <a:ln w="36000"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Algoritmo y estructura de datos</a:t>
            </a:r>
            <a:endParaRPr b="0" lang="es-PE" sz="36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1008000" y="1460520"/>
            <a:ext cx="7677720" cy="34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500" spc="-1" strike="noStrike">
                <a:solidFill>
                  <a:srgbClr val="000000"/>
                </a:solidFill>
                <a:latin typeface="Chilanka"/>
                <a:ea typeface="Arial"/>
              </a:rPr>
              <a:t>Análisis de Algoritmos</a:t>
            </a:r>
            <a:endParaRPr b="0" lang="es-PE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500" spc="-1" strike="noStrike">
                <a:solidFill>
                  <a:srgbClr val="000000"/>
                </a:solidFill>
                <a:latin typeface="Chilanka"/>
                <a:ea typeface="Arial"/>
              </a:rPr>
              <a:t>Standart Template Library (STL)</a:t>
            </a:r>
            <a:endParaRPr b="0" lang="es-PE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500" spc="-1" strike="noStrike">
                <a:solidFill>
                  <a:srgbClr val="000000"/>
                </a:solidFill>
                <a:latin typeface="Chilanka"/>
                <a:ea typeface="Arial"/>
              </a:rPr>
              <a:t>Fuerza Bruta</a:t>
            </a:r>
            <a:endParaRPr b="0" lang="es-PE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500" spc="-1" strike="noStrike">
                <a:solidFill>
                  <a:srgbClr val="000000"/>
                </a:solidFill>
                <a:latin typeface="Chilanka"/>
                <a:ea typeface="Arial"/>
              </a:rPr>
              <a:t>Recursividad</a:t>
            </a:r>
            <a:endParaRPr b="0" lang="es-PE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500" spc="-1" strike="noStrike">
                <a:solidFill>
                  <a:srgbClr val="000000"/>
                </a:solidFill>
                <a:latin typeface="Chilanka"/>
                <a:ea typeface="Arial"/>
              </a:rPr>
              <a:t>Backtracking</a:t>
            </a:r>
            <a:endParaRPr b="0" lang="es-PE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500" spc="-1" strike="noStrike">
                <a:solidFill>
                  <a:srgbClr val="000000"/>
                </a:solidFill>
                <a:latin typeface="Chilanka"/>
                <a:ea typeface="Arial"/>
              </a:rPr>
              <a:t>Divide y Vencerás</a:t>
            </a:r>
            <a:endParaRPr b="0" lang="es-PE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500" spc="-1" strike="noStrike">
                <a:solidFill>
                  <a:srgbClr val="000000"/>
                </a:solidFill>
                <a:latin typeface="Chilanka"/>
                <a:ea typeface="Arial"/>
              </a:rPr>
              <a:t>Búsqueda Binaria</a:t>
            </a:r>
            <a:endParaRPr b="0" lang="es-PE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500" spc="-1" strike="noStrike">
                <a:solidFill>
                  <a:srgbClr val="000000"/>
                </a:solidFill>
                <a:latin typeface="Chilanka"/>
                <a:ea typeface="Arial"/>
              </a:rPr>
              <a:t>Programación Dinámica</a:t>
            </a:r>
            <a:endParaRPr b="0" lang="es-PE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5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  <p:pic>
        <p:nvPicPr>
          <p:cNvPr id="144" name="Google Shape;65;p12" descr=""/>
          <p:cNvPicPr/>
          <p:nvPr/>
        </p:nvPicPr>
        <p:blipFill>
          <a:blip r:embed="rId2"/>
          <a:stretch/>
        </p:blipFill>
        <p:spPr>
          <a:xfrm>
            <a:off x="828000" y="1584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145" name="Google Shape;65;p12" descr=""/>
          <p:cNvPicPr/>
          <p:nvPr/>
        </p:nvPicPr>
        <p:blipFill>
          <a:blip r:embed="rId3"/>
          <a:stretch/>
        </p:blipFill>
        <p:spPr>
          <a:xfrm>
            <a:off x="828000" y="2052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146" name="Google Shape;65;p12" descr=""/>
          <p:cNvPicPr/>
          <p:nvPr/>
        </p:nvPicPr>
        <p:blipFill>
          <a:blip r:embed="rId4"/>
          <a:stretch/>
        </p:blipFill>
        <p:spPr>
          <a:xfrm>
            <a:off x="828000" y="2448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147" name="Google Shape;65;p12" descr=""/>
          <p:cNvPicPr/>
          <p:nvPr/>
        </p:nvPicPr>
        <p:blipFill>
          <a:blip r:embed="rId5"/>
          <a:stretch/>
        </p:blipFill>
        <p:spPr>
          <a:xfrm>
            <a:off x="828000" y="2880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148" name="Google Shape;65;p12" descr=""/>
          <p:cNvPicPr/>
          <p:nvPr/>
        </p:nvPicPr>
        <p:blipFill>
          <a:blip r:embed="rId6"/>
          <a:stretch/>
        </p:blipFill>
        <p:spPr>
          <a:xfrm>
            <a:off x="828000" y="3348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149" name="Google Shape;65;p12" descr=""/>
          <p:cNvPicPr/>
          <p:nvPr/>
        </p:nvPicPr>
        <p:blipFill>
          <a:blip r:embed="rId7"/>
          <a:stretch/>
        </p:blipFill>
        <p:spPr>
          <a:xfrm>
            <a:off x="828000" y="3816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150" name="Google Shape;65;p12" descr=""/>
          <p:cNvPicPr/>
          <p:nvPr/>
        </p:nvPicPr>
        <p:blipFill>
          <a:blip r:embed="rId8"/>
          <a:stretch/>
        </p:blipFill>
        <p:spPr>
          <a:xfrm>
            <a:off x="828000" y="4248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151" name="Google Shape;65;p12" descr=""/>
          <p:cNvPicPr/>
          <p:nvPr/>
        </p:nvPicPr>
        <p:blipFill>
          <a:blip r:embed="rId9"/>
          <a:stretch/>
        </p:blipFill>
        <p:spPr>
          <a:xfrm>
            <a:off x="828000" y="4716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10"/>
          <a:stretch/>
        </p:blipFill>
        <p:spPr>
          <a:xfrm>
            <a:off x="4266720" y="2052360"/>
            <a:ext cx="3292560" cy="2194920"/>
          </a:xfrm>
          <a:prstGeom prst="rect">
            <a:avLst/>
          </a:prstGeom>
          <a:ln w="36000"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Algoritmo y estructura de datos</a:t>
            </a:r>
            <a:endParaRPr b="0" lang="es-PE" sz="36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008000" y="1460520"/>
            <a:ext cx="7677720" cy="34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500" spc="-1" strike="noStrike">
                <a:solidFill>
                  <a:srgbClr val="000000"/>
                </a:solidFill>
                <a:latin typeface="Chilanka"/>
                <a:ea typeface="Arial"/>
              </a:rPr>
              <a:t>Teoría de números</a:t>
            </a:r>
            <a:endParaRPr b="0" lang="es-PE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500" spc="-1" strike="noStrike">
                <a:solidFill>
                  <a:srgbClr val="000000"/>
                </a:solidFill>
                <a:latin typeface="Chilanka"/>
                <a:ea typeface="Arial"/>
              </a:rPr>
              <a:t>Geometría Computacional</a:t>
            </a:r>
            <a:endParaRPr b="0" lang="es-PE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500" spc="-1" strike="noStrike">
                <a:solidFill>
                  <a:srgbClr val="000000"/>
                </a:solidFill>
                <a:latin typeface="Chilanka"/>
                <a:ea typeface="Arial"/>
              </a:rPr>
              <a:t>Grafos</a:t>
            </a:r>
            <a:endParaRPr b="0" lang="es-PE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500" spc="-1" strike="noStrike">
                <a:solidFill>
                  <a:srgbClr val="000000"/>
                </a:solidFill>
                <a:latin typeface="Chilanka"/>
                <a:ea typeface="Arial"/>
              </a:rPr>
              <a:t>Estructuras de Datos Avanzados</a:t>
            </a:r>
            <a:endParaRPr b="0" lang="es-PE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500" spc="-1" strike="noStrike">
                <a:solidFill>
                  <a:srgbClr val="000000"/>
                </a:solidFill>
                <a:latin typeface="Chilanka"/>
                <a:ea typeface="Arial"/>
              </a:rPr>
              <a:t>Procesamiento de cadenas</a:t>
            </a:r>
            <a:endParaRPr b="0" lang="es-PE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500" spc="-1" strike="noStrike">
                <a:solidFill>
                  <a:srgbClr val="000000"/>
                </a:solidFill>
                <a:latin typeface="Chilanka"/>
                <a:ea typeface="Arial"/>
              </a:rPr>
              <a:t>Teoría de juegos</a:t>
            </a:r>
            <a:endParaRPr b="0" lang="es-PE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5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  <p:pic>
        <p:nvPicPr>
          <p:cNvPr id="156" name="Google Shape;65;p12" descr=""/>
          <p:cNvPicPr/>
          <p:nvPr/>
        </p:nvPicPr>
        <p:blipFill>
          <a:blip r:embed="rId2"/>
          <a:stretch/>
        </p:blipFill>
        <p:spPr>
          <a:xfrm>
            <a:off x="828000" y="1584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157" name="Google Shape;65;p12" descr=""/>
          <p:cNvPicPr/>
          <p:nvPr/>
        </p:nvPicPr>
        <p:blipFill>
          <a:blip r:embed="rId3"/>
          <a:stretch/>
        </p:blipFill>
        <p:spPr>
          <a:xfrm>
            <a:off x="828000" y="2052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158" name="Google Shape;65;p12" descr=""/>
          <p:cNvPicPr/>
          <p:nvPr/>
        </p:nvPicPr>
        <p:blipFill>
          <a:blip r:embed="rId4"/>
          <a:stretch/>
        </p:blipFill>
        <p:spPr>
          <a:xfrm>
            <a:off x="828000" y="2448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159" name="Google Shape;65;p12" descr=""/>
          <p:cNvPicPr/>
          <p:nvPr/>
        </p:nvPicPr>
        <p:blipFill>
          <a:blip r:embed="rId5"/>
          <a:stretch/>
        </p:blipFill>
        <p:spPr>
          <a:xfrm>
            <a:off x="828000" y="2880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160" name="Google Shape;65;p12" descr=""/>
          <p:cNvPicPr/>
          <p:nvPr/>
        </p:nvPicPr>
        <p:blipFill>
          <a:blip r:embed="rId6"/>
          <a:stretch/>
        </p:blipFill>
        <p:spPr>
          <a:xfrm>
            <a:off x="828000" y="3348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161" name="Google Shape;65;p12" descr=""/>
          <p:cNvPicPr/>
          <p:nvPr/>
        </p:nvPicPr>
        <p:blipFill>
          <a:blip r:embed="rId7"/>
          <a:stretch/>
        </p:blipFill>
        <p:spPr>
          <a:xfrm>
            <a:off x="828000" y="3816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8"/>
          <a:stretch/>
        </p:blipFill>
        <p:spPr>
          <a:xfrm>
            <a:off x="4608000" y="2041560"/>
            <a:ext cx="4008240" cy="1485720"/>
          </a:xfrm>
          <a:prstGeom prst="rect">
            <a:avLst/>
          </a:prstGeom>
          <a:ln w="36000"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CONOCIMIENTO BÁSICO DE UN LENGUAJES DE PROGRAMACIÓN</a:t>
            </a:r>
            <a:endParaRPr b="0" lang="es-PE" sz="36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457200" y="1460520"/>
            <a:ext cx="8228520" cy="34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Google Shape;80;p14" descr=""/>
          <p:cNvPicPr/>
          <p:nvPr/>
        </p:nvPicPr>
        <p:blipFill>
          <a:blip r:embed="rId1"/>
          <a:stretch/>
        </p:blipFill>
        <p:spPr>
          <a:xfrm>
            <a:off x="573840" y="1460520"/>
            <a:ext cx="1511640" cy="1697040"/>
          </a:xfrm>
          <a:prstGeom prst="rect">
            <a:avLst/>
          </a:prstGeom>
          <a:ln>
            <a:noFill/>
          </a:ln>
        </p:spPr>
      </p:pic>
      <p:pic>
        <p:nvPicPr>
          <p:cNvPr id="166" name="Google Shape;81;p14" descr=""/>
          <p:cNvPicPr/>
          <p:nvPr/>
        </p:nvPicPr>
        <p:blipFill>
          <a:blip r:embed="rId2"/>
          <a:stretch/>
        </p:blipFill>
        <p:spPr>
          <a:xfrm>
            <a:off x="3160800" y="1553400"/>
            <a:ext cx="1511640" cy="1511640"/>
          </a:xfrm>
          <a:prstGeom prst="rect">
            <a:avLst/>
          </a:prstGeom>
          <a:ln>
            <a:noFill/>
          </a:ln>
        </p:spPr>
      </p:pic>
      <p:pic>
        <p:nvPicPr>
          <p:cNvPr id="167" name="Google Shape;82;p14" descr=""/>
          <p:cNvPicPr/>
          <p:nvPr/>
        </p:nvPicPr>
        <p:blipFill>
          <a:blip r:embed="rId3"/>
          <a:stretch/>
        </p:blipFill>
        <p:spPr>
          <a:xfrm>
            <a:off x="2536200" y="3114360"/>
            <a:ext cx="2761200" cy="1656360"/>
          </a:xfrm>
          <a:prstGeom prst="rect">
            <a:avLst/>
          </a:prstGeom>
          <a:ln>
            <a:noFill/>
          </a:ln>
        </p:spPr>
      </p:pic>
      <p:pic>
        <p:nvPicPr>
          <p:cNvPr id="168" name="Google Shape;83;p14" descr=""/>
          <p:cNvPicPr/>
          <p:nvPr/>
        </p:nvPicPr>
        <p:blipFill>
          <a:blip r:embed="rId4"/>
          <a:stretch/>
        </p:blipFill>
        <p:spPr>
          <a:xfrm>
            <a:off x="5162040" y="3571920"/>
            <a:ext cx="3339000" cy="74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Competencia de programación</a:t>
            </a:r>
            <a:endParaRPr b="0" lang="es-PE" sz="36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008000" y="1460520"/>
            <a:ext cx="7677720" cy="34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Las competencias consisten en resolver un conjunto de problemas algorítmicos en un determinado tiempo.</a:t>
            </a: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Gana quien resuelva la mayor cantidad de problemas. En caso de empate, quien tuvo menor penalidad será el vencedor.</a:t>
            </a: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8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  <p:pic>
        <p:nvPicPr>
          <p:cNvPr id="172" name="Google Shape;65;p12" descr=""/>
          <p:cNvPicPr/>
          <p:nvPr/>
        </p:nvPicPr>
        <p:blipFill>
          <a:blip r:embed="rId2"/>
          <a:stretch/>
        </p:blipFill>
        <p:spPr>
          <a:xfrm>
            <a:off x="828000" y="1620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173" name="Google Shape;65;p12" descr=""/>
          <p:cNvPicPr/>
          <p:nvPr/>
        </p:nvPicPr>
        <p:blipFill>
          <a:blip r:embed="rId3"/>
          <a:stretch/>
        </p:blipFill>
        <p:spPr>
          <a:xfrm>
            <a:off x="828000" y="2376000"/>
            <a:ext cx="179280" cy="17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¿Donde entrenar?</a:t>
            </a:r>
            <a:endParaRPr b="0" lang="es-PE" sz="36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1008000" y="1460520"/>
            <a:ext cx="7677720" cy="34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8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360000" y="1656000"/>
            <a:ext cx="8247600" cy="218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Resultados de los envíos de problemas</a:t>
            </a:r>
            <a:endParaRPr b="0" lang="es-PE" sz="36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1008000" y="1460520"/>
            <a:ext cx="7677720" cy="34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  <a:spcBef>
                <a:spcPts val="1701"/>
              </a:spcBef>
            </a:pPr>
            <a:r>
              <a:rPr b="1" lang="es-PE" sz="2600" spc="-1" strike="noStrike">
                <a:solidFill>
                  <a:srgbClr val="ffdaa2"/>
                </a:solidFill>
                <a:latin typeface="Chilanka"/>
                <a:ea typeface="Arial"/>
              </a:rPr>
              <a:t>CE (compilation error)</a:t>
            </a:r>
            <a:r>
              <a:rPr b="1" lang="es-PE" sz="2000" spc="-1" strike="noStrike">
                <a:solidFill>
                  <a:srgbClr val="000000"/>
                </a:solidFill>
                <a:latin typeface="Chilanka"/>
                <a:ea typeface="Arial"/>
              </a:rPr>
              <a:t> – Tu programa no compila.</a:t>
            </a:r>
            <a:endParaRPr b="0" lang="es-PE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20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2598480" y="2249280"/>
            <a:ext cx="3809160" cy="214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Resultados de los envíos de problemas</a:t>
            </a:r>
            <a:endParaRPr b="0" lang="es-PE" sz="36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360000" y="1584000"/>
            <a:ext cx="8325720" cy="334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  <a:spcBef>
                <a:spcPts val="1701"/>
              </a:spcBef>
            </a:pPr>
            <a:r>
              <a:rPr b="1" lang="es-PE" sz="2600" spc="-1" strike="noStrike">
                <a:solidFill>
                  <a:srgbClr val="bce4e5"/>
                </a:solidFill>
                <a:latin typeface="Chilanka"/>
                <a:ea typeface="Arial"/>
              </a:rPr>
              <a:t>RE (runtime error)</a:t>
            </a:r>
            <a:r>
              <a:rPr b="1" lang="es-PE" sz="2000" spc="-1" strike="noStrike">
                <a:solidFill>
                  <a:srgbClr val="000000"/>
                </a:solidFill>
                <a:latin typeface="Chilanka"/>
                <a:ea typeface="Arial"/>
              </a:rPr>
              <a:t> – Tu programa se cae durante su ejecución.</a:t>
            </a:r>
            <a:endParaRPr b="0" lang="es-PE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20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2599200" y="2249640"/>
            <a:ext cx="3807720" cy="214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Resultados de los envíos de problemas</a:t>
            </a:r>
            <a:endParaRPr b="0" lang="es-PE" sz="36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360000" y="1584000"/>
            <a:ext cx="8325720" cy="334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  <a:spcBef>
                <a:spcPts val="1701"/>
              </a:spcBef>
            </a:pPr>
            <a:r>
              <a:rPr b="1" lang="es-PE" sz="2600" spc="-1" strike="noStrike">
                <a:solidFill>
                  <a:srgbClr val="0066b3"/>
                </a:solidFill>
                <a:latin typeface="Chilanka"/>
                <a:ea typeface="Arial"/>
              </a:rPr>
              <a:t>TLE (time limit exceeded )</a:t>
            </a:r>
            <a:r>
              <a:rPr b="1" lang="es-PE" sz="2600" spc="-1" strike="noStrike">
                <a:solidFill>
                  <a:srgbClr val="000000"/>
                </a:solidFill>
                <a:latin typeface="Chilanka"/>
                <a:ea typeface="Arial"/>
              </a:rPr>
              <a:t> </a:t>
            </a:r>
            <a:r>
              <a:rPr b="1" lang="es-PE" sz="2000" spc="-1" strike="noStrike">
                <a:solidFill>
                  <a:srgbClr val="000000"/>
                </a:solidFill>
                <a:latin typeface="Chilanka"/>
                <a:ea typeface="Arial"/>
              </a:rPr>
              <a:t>– Tu programa tarda mucho tiempo.</a:t>
            </a:r>
            <a:endParaRPr b="0" lang="es-PE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20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2599560" y="2250000"/>
            <a:ext cx="3807000" cy="214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Resultados de los envíos de problemas</a:t>
            </a:r>
            <a:endParaRPr b="0" lang="es-PE" sz="3600" spc="-1" strike="noStrike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360000" y="1584000"/>
            <a:ext cx="8325720" cy="334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  <a:spcBef>
                <a:spcPts val="1701"/>
              </a:spcBef>
            </a:pPr>
            <a:r>
              <a:rPr b="1" lang="es-PE" sz="2600" spc="-1" strike="noStrike">
                <a:solidFill>
                  <a:srgbClr val="ed1c24"/>
                </a:solidFill>
                <a:latin typeface="Chilanka"/>
                <a:ea typeface="Arial"/>
              </a:rPr>
              <a:t>WA (wrong answer) </a:t>
            </a:r>
            <a:r>
              <a:rPr b="1" lang="es-PE" sz="2000" spc="-1" strike="noStrike">
                <a:solidFill>
                  <a:srgbClr val="000000"/>
                </a:solidFill>
                <a:latin typeface="Chilanka"/>
                <a:ea typeface="Arial"/>
              </a:rPr>
              <a:t>– Tu programa da una respuesta incorrecta.</a:t>
            </a:r>
            <a:endParaRPr b="0" lang="es-PE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20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  <p:pic>
        <p:nvPicPr>
          <p:cNvPr id="193" name="" descr=""/>
          <p:cNvPicPr/>
          <p:nvPr/>
        </p:nvPicPr>
        <p:blipFill>
          <a:blip r:embed="rId2"/>
          <a:stretch/>
        </p:blipFill>
        <p:spPr>
          <a:xfrm>
            <a:off x="2599920" y="2250360"/>
            <a:ext cx="3806280" cy="214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3071880" y="4106880"/>
            <a:ext cx="299880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s-PE" sz="2400" spc="-1" strike="noStrike">
                <a:solidFill>
                  <a:srgbClr val="1c4587"/>
                </a:solidFill>
                <a:latin typeface="Comic Sans MS"/>
                <a:ea typeface="Comic Sans MS"/>
              </a:rPr>
              <a:t>BIENVENIDOS</a:t>
            </a:r>
            <a:endParaRPr b="0" lang="es-PE" sz="2400" spc="-1" strike="noStrike">
              <a:latin typeface="Arial"/>
            </a:endParaRPr>
          </a:p>
        </p:txBody>
      </p:sp>
      <p:pic>
        <p:nvPicPr>
          <p:cNvPr id="83" name="Google Shape;44;p9" descr=""/>
          <p:cNvPicPr/>
          <p:nvPr/>
        </p:nvPicPr>
        <p:blipFill>
          <a:blip r:embed="rId1"/>
          <a:stretch/>
        </p:blipFill>
        <p:spPr>
          <a:xfrm>
            <a:off x="7699680" y="3546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  <p:pic>
        <p:nvPicPr>
          <p:cNvPr id="85" name="" descr=""/>
          <p:cNvPicPr/>
          <p:nvPr/>
        </p:nvPicPr>
        <p:blipFill>
          <a:blip r:embed="rId3"/>
          <a:stretch/>
        </p:blipFill>
        <p:spPr>
          <a:xfrm>
            <a:off x="2531520" y="1518120"/>
            <a:ext cx="4080240" cy="271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Resultados de los envíos de problemas</a:t>
            </a:r>
            <a:endParaRPr b="0" lang="es-PE" sz="36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360000" y="1584000"/>
            <a:ext cx="8325720" cy="334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  <a:spcBef>
                <a:spcPts val="1701"/>
              </a:spcBef>
            </a:pPr>
            <a:r>
              <a:rPr b="1" lang="es-PE" sz="2600" spc="-1" strike="noStrike">
                <a:solidFill>
                  <a:srgbClr val="66f90e"/>
                </a:solidFill>
                <a:latin typeface="Chilanka"/>
                <a:ea typeface="Arial"/>
              </a:rPr>
              <a:t>AC (accepted ) </a:t>
            </a:r>
            <a:r>
              <a:rPr b="1" lang="es-PE" sz="2000" spc="-1" strike="noStrike">
                <a:solidFill>
                  <a:srgbClr val="000000"/>
                </a:solidFill>
                <a:latin typeface="Chilanka"/>
                <a:ea typeface="Arial"/>
              </a:rPr>
              <a:t>– Tu solución es correcta.</a:t>
            </a:r>
            <a:endParaRPr b="0" lang="es-PE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20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2600280" y="2250720"/>
            <a:ext cx="3805560" cy="213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Concursos en equipos</a:t>
            </a:r>
            <a:endParaRPr b="0" lang="es-PE" sz="36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1008000" y="1460520"/>
            <a:ext cx="7677720" cy="34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8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864000" y="1479600"/>
            <a:ext cx="7271640" cy="248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ACM - ICPC</a:t>
            </a:r>
            <a:endParaRPr b="0" lang="es-PE" sz="36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576000" y="1460520"/>
            <a:ext cx="6695640" cy="34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Organizado por la ACM</a:t>
            </a: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Compiten equipos de 3 estudiantes</a:t>
            </a: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Consta de 2 faces de manera presencial, cada una de 5 horas</a:t>
            </a:r>
            <a:endParaRPr b="0" lang="es-PE" sz="18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spcBef>
                <a:spcPts val="1701"/>
              </a:spcBef>
              <a:buClr>
                <a:srgbClr val="000000"/>
              </a:buClr>
              <a:buFont typeface="Symbol"/>
              <a:buChar char=""/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Regional Sudamérica/Sur: Argentina, Perú, Chile, Bolivia, Uruguay y Paraguay (3 cupos para el mundial). </a:t>
            </a:r>
            <a:endParaRPr b="0" lang="es-PE" sz="18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spcBef>
                <a:spcPts val="1701"/>
              </a:spcBef>
              <a:buClr>
                <a:srgbClr val="000000"/>
              </a:buClr>
              <a:buFont typeface="Symbol"/>
              <a:buChar char=""/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Final Mundial : todos los equipos clasificados de las distintas regionales.</a:t>
            </a: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8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  <p:pic>
        <p:nvPicPr>
          <p:cNvPr id="205" name="Google Shape;65;p12" descr=""/>
          <p:cNvPicPr/>
          <p:nvPr/>
        </p:nvPicPr>
        <p:blipFill>
          <a:blip r:embed="rId2"/>
          <a:stretch/>
        </p:blipFill>
        <p:spPr>
          <a:xfrm>
            <a:off x="396000" y="1620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206" name="Google Shape;65;p12" descr=""/>
          <p:cNvPicPr/>
          <p:nvPr/>
        </p:nvPicPr>
        <p:blipFill>
          <a:blip r:embed="rId3"/>
          <a:stretch/>
        </p:blipFill>
        <p:spPr>
          <a:xfrm>
            <a:off x="396000" y="2088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207" name="Google Shape;65;p12" descr=""/>
          <p:cNvPicPr/>
          <p:nvPr/>
        </p:nvPicPr>
        <p:blipFill>
          <a:blip r:embed="rId4"/>
          <a:stretch/>
        </p:blipFill>
        <p:spPr>
          <a:xfrm>
            <a:off x="396000" y="2592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5"/>
          <a:stretch/>
        </p:blipFill>
        <p:spPr>
          <a:xfrm>
            <a:off x="7416000" y="1584000"/>
            <a:ext cx="1284480" cy="100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IEEExtreme</a:t>
            </a:r>
            <a:endParaRPr b="0" lang="es-PE" sz="36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576000" y="1460520"/>
            <a:ext cx="6695640" cy="34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Organizado por la IEEE</a:t>
            </a: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Compiten equipos de 3 estudiantes</a:t>
            </a: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Consta de una sola fase online</a:t>
            </a: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El concurso dura 24 horas</a:t>
            </a: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8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  <p:pic>
        <p:nvPicPr>
          <p:cNvPr id="212" name="Google Shape;65;p12" descr=""/>
          <p:cNvPicPr/>
          <p:nvPr/>
        </p:nvPicPr>
        <p:blipFill>
          <a:blip r:embed="rId2"/>
          <a:stretch/>
        </p:blipFill>
        <p:spPr>
          <a:xfrm>
            <a:off x="396000" y="1620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213" name="Google Shape;65;p12" descr=""/>
          <p:cNvPicPr/>
          <p:nvPr/>
        </p:nvPicPr>
        <p:blipFill>
          <a:blip r:embed="rId3"/>
          <a:stretch/>
        </p:blipFill>
        <p:spPr>
          <a:xfrm>
            <a:off x="396000" y="2088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214" name="Google Shape;65;p12" descr=""/>
          <p:cNvPicPr/>
          <p:nvPr/>
        </p:nvPicPr>
        <p:blipFill>
          <a:blip r:embed="rId4"/>
          <a:stretch/>
        </p:blipFill>
        <p:spPr>
          <a:xfrm>
            <a:off x="396000" y="2592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215" name="Google Shape;65;p12" descr=""/>
          <p:cNvPicPr/>
          <p:nvPr/>
        </p:nvPicPr>
        <p:blipFill>
          <a:blip r:embed="rId5"/>
          <a:stretch/>
        </p:blipFill>
        <p:spPr>
          <a:xfrm>
            <a:off x="396360" y="306036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6"/>
          <a:stretch/>
        </p:blipFill>
        <p:spPr>
          <a:xfrm>
            <a:off x="6840000" y="1584000"/>
            <a:ext cx="1860840" cy="145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Concursos individuales</a:t>
            </a:r>
            <a:endParaRPr b="0" lang="es-PE" sz="36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008000" y="1460520"/>
            <a:ext cx="7677720" cy="34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800" spc="-1" strike="noStrike"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  <p:pic>
        <p:nvPicPr>
          <p:cNvPr id="220" name="" descr=""/>
          <p:cNvPicPr/>
          <p:nvPr/>
        </p:nvPicPr>
        <p:blipFill>
          <a:blip r:embed="rId2"/>
          <a:stretch/>
        </p:blipFill>
        <p:spPr>
          <a:xfrm>
            <a:off x="536040" y="1656000"/>
            <a:ext cx="7959600" cy="179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Beneficios</a:t>
            </a:r>
            <a:endParaRPr b="0" lang="es-PE" sz="36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576000" y="1460520"/>
            <a:ext cx="6695640" cy="34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Mejorarás tus habilidades para la resolución de problemas</a:t>
            </a: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Trabajaras en equipo y bajo presión</a:t>
            </a: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Aprenderás C++ y Python</a:t>
            </a: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Podrás participar en campeonatos de programación</a:t>
            </a: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Incrementaras tus posibilidades de trabajar en las mejores empresas del ámbito tecnológico a nivel mundial</a:t>
            </a: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Incrementaras tus posibilidades de hacer estudios en el extranjero</a:t>
            </a: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8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  <p:pic>
        <p:nvPicPr>
          <p:cNvPr id="224" name="Google Shape;65;p12" descr=""/>
          <p:cNvPicPr/>
          <p:nvPr/>
        </p:nvPicPr>
        <p:blipFill>
          <a:blip r:embed="rId2"/>
          <a:stretch/>
        </p:blipFill>
        <p:spPr>
          <a:xfrm>
            <a:off x="396000" y="1620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225" name="Google Shape;65;p12" descr=""/>
          <p:cNvPicPr/>
          <p:nvPr/>
        </p:nvPicPr>
        <p:blipFill>
          <a:blip r:embed="rId3"/>
          <a:stretch/>
        </p:blipFill>
        <p:spPr>
          <a:xfrm>
            <a:off x="396000" y="2088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226" name="Google Shape;65;p12" descr=""/>
          <p:cNvPicPr/>
          <p:nvPr/>
        </p:nvPicPr>
        <p:blipFill>
          <a:blip r:embed="rId4"/>
          <a:stretch/>
        </p:blipFill>
        <p:spPr>
          <a:xfrm>
            <a:off x="396000" y="2592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227" name="Google Shape;65;p12" descr=""/>
          <p:cNvPicPr/>
          <p:nvPr/>
        </p:nvPicPr>
        <p:blipFill>
          <a:blip r:embed="rId5"/>
          <a:stretch/>
        </p:blipFill>
        <p:spPr>
          <a:xfrm>
            <a:off x="396360" y="306036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228" name="Google Shape;65;p12" descr=""/>
          <p:cNvPicPr/>
          <p:nvPr/>
        </p:nvPicPr>
        <p:blipFill>
          <a:blip r:embed="rId6"/>
          <a:stretch/>
        </p:blipFill>
        <p:spPr>
          <a:xfrm>
            <a:off x="396720" y="356472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229" name="Google Shape;65;p12" descr=""/>
          <p:cNvPicPr/>
          <p:nvPr/>
        </p:nvPicPr>
        <p:blipFill>
          <a:blip r:embed="rId7"/>
          <a:stretch/>
        </p:blipFill>
        <p:spPr>
          <a:xfrm>
            <a:off x="397080" y="4321080"/>
            <a:ext cx="179280" cy="17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Beneficios</a:t>
            </a:r>
            <a:endParaRPr b="0" lang="es-PE" sz="36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576000" y="1460520"/>
            <a:ext cx="6695640" cy="34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Podrás ganar muchos premios</a:t>
            </a: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Reto y superación intelectual</a:t>
            </a: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Desarrollo de competencias como lógica de programación, análisis de problemas y optimización de código</a:t>
            </a: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Dominio de técnicas de diseño de algoritmos y estructuras de datos</a:t>
            </a: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Viajes y experiencias</a:t>
            </a: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800" spc="-1" strike="noStrike"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  <p:pic>
        <p:nvPicPr>
          <p:cNvPr id="233" name="Google Shape;65;p12" descr=""/>
          <p:cNvPicPr/>
          <p:nvPr/>
        </p:nvPicPr>
        <p:blipFill>
          <a:blip r:embed="rId2"/>
          <a:stretch/>
        </p:blipFill>
        <p:spPr>
          <a:xfrm>
            <a:off x="396000" y="1620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234" name="Google Shape;65;p12" descr=""/>
          <p:cNvPicPr/>
          <p:nvPr/>
        </p:nvPicPr>
        <p:blipFill>
          <a:blip r:embed="rId3"/>
          <a:stretch/>
        </p:blipFill>
        <p:spPr>
          <a:xfrm>
            <a:off x="396000" y="2088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235" name="Google Shape;65;p12" descr=""/>
          <p:cNvPicPr/>
          <p:nvPr/>
        </p:nvPicPr>
        <p:blipFill>
          <a:blip r:embed="rId4"/>
          <a:stretch/>
        </p:blipFill>
        <p:spPr>
          <a:xfrm>
            <a:off x="396000" y="2592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236" name="Google Shape;65;p12" descr=""/>
          <p:cNvPicPr/>
          <p:nvPr/>
        </p:nvPicPr>
        <p:blipFill>
          <a:blip r:embed="rId5"/>
          <a:stretch/>
        </p:blipFill>
        <p:spPr>
          <a:xfrm>
            <a:off x="396360" y="334836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237" name="Google Shape;65;p12" descr=""/>
          <p:cNvPicPr/>
          <p:nvPr/>
        </p:nvPicPr>
        <p:blipFill>
          <a:blip r:embed="rId6"/>
          <a:stretch/>
        </p:blipFill>
        <p:spPr>
          <a:xfrm>
            <a:off x="397080" y="4105080"/>
            <a:ext cx="179280" cy="17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Métrica principal</a:t>
            </a:r>
            <a:endParaRPr b="0" lang="es-PE" sz="36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576000" y="1460520"/>
            <a:ext cx="8351640" cy="34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Una métrica estándar para un algoritmo es la notación O grande:</a:t>
            </a: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O(1), complejidad constante.</a:t>
            </a: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O(lg n), complejidad logarítmica</a:t>
            </a: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O(n), complejidad lineal.</a:t>
            </a: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O(n lg n), complejidad n-logarítmica</a:t>
            </a: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O(n</a:t>
            </a:r>
            <a:r>
              <a:rPr b="0" lang="es-PE" sz="1800" spc="-1" strike="noStrike" baseline="33000">
                <a:solidFill>
                  <a:srgbClr val="000000"/>
                </a:solidFill>
                <a:latin typeface="Chilanka"/>
                <a:ea typeface="Arial"/>
              </a:rPr>
              <a:t>2</a:t>
            </a: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), complejidad cuadrática</a:t>
            </a: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O(n</a:t>
            </a:r>
            <a:r>
              <a:rPr b="0" lang="es-PE" sz="1800" spc="-1" strike="noStrike" baseline="33000">
                <a:solidFill>
                  <a:srgbClr val="000000"/>
                </a:solidFill>
                <a:latin typeface="Chilanka"/>
                <a:ea typeface="Arial"/>
              </a:rPr>
              <a:t>k</a:t>
            </a:r>
            <a:r>
              <a:rPr b="0" lang="es-PE" sz="1800" spc="-1" strike="noStrike">
                <a:solidFill>
                  <a:srgbClr val="000000"/>
                </a:solidFill>
                <a:latin typeface="Chilanka"/>
                <a:ea typeface="Arial"/>
              </a:rPr>
              <a:t>), complejidad exponencial.</a:t>
            </a: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8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  <p:pic>
        <p:nvPicPr>
          <p:cNvPr id="241" name="Google Shape;65;p12" descr=""/>
          <p:cNvPicPr/>
          <p:nvPr/>
        </p:nvPicPr>
        <p:blipFill>
          <a:blip r:embed="rId2"/>
          <a:stretch/>
        </p:blipFill>
        <p:spPr>
          <a:xfrm>
            <a:off x="396000" y="1620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242" name="Google Shape;65;p12" descr=""/>
          <p:cNvPicPr/>
          <p:nvPr/>
        </p:nvPicPr>
        <p:blipFill>
          <a:blip r:embed="rId3"/>
          <a:stretch/>
        </p:blipFill>
        <p:spPr>
          <a:xfrm>
            <a:off x="396000" y="2088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243" name="Google Shape;65;p12" descr=""/>
          <p:cNvPicPr/>
          <p:nvPr/>
        </p:nvPicPr>
        <p:blipFill>
          <a:blip r:embed="rId4"/>
          <a:stretch/>
        </p:blipFill>
        <p:spPr>
          <a:xfrm>
            <a:off x="396000" y="2592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244" name="Google Shape;65;p12" descr=""/>
          <p:cNvPicPr/>
          <p:nvPr/>
        </p:nvPicPr>
        <p:blipFill>
          <a:blip r:embed="rId5"/>
          <a:stretch/>
        </p:blipFill>
        <p:spPr>
          <a:xfrm>
            <a:off x="396360" y="356436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245" name="Google Shape;65;p12" descr=""/>
          <p:cNvPicPr/>
          <p:nvPr/>
        </p:nvPicPr>
        <p:blipFill>
          <a:blip r:embed="rId6"/>
          <a:stretch/>
        </p:blipFill>
        <p:spPr>
          <a:xfrm>
            <a:off x="397080" y="399708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7"/>
          <a:stretch/>
        </p:blipFill>
        <p:spPr>
          <a:xfrm>
            <a:off x="4608000" y="1959480"/>
            <a:ext cx="2988720" cy="2576160"/>
          </a:xfrm>
          <a:prstGeom prst="rect">
            <a:avLst/>
          </a:prstGeom>
          <a:ln>
            <a:noFill/>
          </a:ln>
        </p:spPr>
      </p:pic>
      <p:pic>
        <p:nvPicPr>
          <p:cNvPr id="247" name="Google Shape;65;p12" descr=""/>
          <p:cNvPicPr/>
          <p:nvPr/>
        </p:nvPicPr>
        <p:blipFill>
          <a:blip r:embed="rId8"/>
          <a:stretch/>
        </p:blipFill>
        <p:spPr>
          <a:xfrm>
            <a:off x="396360" y="309636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248" name="Google Shape;65;p12" descr=""/>
          <p:cNvPicPr/>
          <p:nvPr/>
        </p:nvPicPr>
        <p:blipFill>
          <a:blip r:embed="rId9"/>
          <a:stretch/>
        </p:blipFill>
        <p:spPr>
          <a:xfrm>
            <a:off x="397440" y="4537440"/>
            <a:ext cx="179280" cy="17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¿Por que usar O grande?</a:t>
            </a:r>
            <a:endParaRPr b="0" lang="es-PE" sz="3600" spc="-1" strike="noStrike"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1805040" y="1445040"/>
            <a:ext cx="4877280" cy="365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TAMAÑO VS TIEMPO</a:t>
            </a:r>
            <a:endParaRPr b="0" lang="es-PE" sz="360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1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  <p:pic>
        <p:nvPicPr>
          <p:cNvPr id="254" name="" descr=""/>
          <p:cNvPicPr/>
          <p:nvPr/>
        </p:nvPicPr>
        <p:blipFill>
          <a:blip r:embed="rId2"/>
          <a:stretch/>
        </p:blipFill>
        <p:spPr>
          <a:xfrm>
            <a:off x="1805400" y="1445400"/>
            <a:ext cx="4876920" cy="365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52280" y="29844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4000" spc="-1" strike="noStrike">
                <a:solidFill>
                  <a:srgbClr val="f1c232"/>
                </a:solidFill>
                <a:latin typeface="Arial"/>
                <a:ea typeface="Arial"/>
              </a:rPr>
              <a:t>Grupo de programación competitiva UNU</a:t>
            </a:r>
            <a:endParaRPr b="0" lang="es-PE" sz="4000" spc="-1" strike="noStrike">
              <a:latin typeface="Arial"/>
            </a:endParaRPr>
          </a:p>
        </p:txBody>
      </p:sp>
      <p:pic>
        <p:nvPicPr>
          <p:cNvPr id="87" name="Google Shape;50;p10" descr=""/>
          <p:cNvPicPr/>
          <p:nvPr/>
        </p:nvPicPr>
        <p:blipFill>
          <a:blip r:embed="rId1"/>
          <a:stretch/>
        </p:blipFill>
        <p:spPr>
          <a:xfrm>
            <a:off x="5884560" y="1728000"/>
            <a:ext cx="2761200" cy="2761200"/>
          </a:xfrm>
          <a:prstGeom prst="rect">
            <a:avLst/>
          </a:prstGeom>
          <a:ln w="28440">
            <a:solidFill>
              <a:srgbClr val="38761d"/>
            </a:solidFill>
            <a:round/>
          </a:ln>
        </p:spPr>
      </p:pic>
      <p:sp>
        <p:nvSpPr>
          <p:cNvPr id="88" name="CustomShape 2"/>
          <p:cNvSpPr/>
          <p:nvPr/>
        </p:nvSpPr>
        <p:spPr>
          <a:xfrm>
            <a:off x="864000" y="2160000"/>
            <a:ext cx="18000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3"/>
          <p:cNvSpPr/>
          <p:nvPr/>
        </p:nvSpPr>
        <p:spPr>
          <a:xfrm>
            <a:off x="576000" y="1800000"/>
            <a:ext cx="4535280" cy="287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1" lang="es-PE" sz="1800" spc="-1" strike="noStrike">
                <a:solidFill>
                  <a:srgbClr val="000000"/>
                </a:solidFill>
                <a:latin typeface="Chilanka"/>
                <a:ea typeface="DejaVu Sans"/>
              </a:rPr>
              <a:t>Conformado por estudiantes y egresados UNU</a:t>
            </a:r>
            <a:endParaRPr b="0" lang="es-P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P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PE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1" lang="es-PE" sz="1800" spc="-1" strike="noStrike">
                <a:solidFill>
                  <a:srgbClr val="000000"/>
                </a:solidFill>
                <a:latin typeface="Chilanka"/>
                <a:ea typeface="DejaVu Sans"/>
              </a:rPr>
              <a:t>Nuestro objetivo es lograr primeros puestos en las competencias de programación</a:t>
            </a:r>
            <a:endParaRPr b="0" lang="es-PE" sz="18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288000" y="3905280"/>
            <a:ext cx="1151280" cy="990000"/>
          </a:xfrm>
          <a:prstGeom prst="rect">
            <a:avLst/>
          </a:prstGeom>
          <a:ln w="36000"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¿A quien es este llamado?</a:t>
            </a:r>
            <a:endParaRPr b="0" lang="es-PE" sz="36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576000" y="1460520"/>
            <a:ext cx="8351640" cy="34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8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  <p:sp>
        <p:nvSpPr>
          <p:cNvPr id="258" name="CustomShape 3"/>
          <p:cNvSpPr/>
          <p:nvPr/>
        </p:nvSpPr>
        <p:spPr>
          <a:xfrm>
            <a:off x="864000" y="1944000"/>
            <a:ext cx="7487640" cy="254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s-PE" sz="2200" spc="-1" strike="noStrike">
                <a:latin typeface="Chilanka"/>
              </a:rPr>
              <a:t>Este llamado es a todas aquellas personas que se sientan a gusto compitiendo, que les guste el trabajo en equipo, que sientan gusto por la programación y los algoritmos (análisis y diseño), que quieran probarse a sí mismos y llevar sus capacidades al límite, todos aquellos que quieran ampliar sus conocimientos y que quieran competir con los mejores de la universidad, del país y ¿por que no? del mundo.</a:t>
            </a:r>
            <a:endParaRPr b="0" lang="es-PE" sz="22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2"/>
          <p:cNvSpPr/>
          <p:nvPr/>
        </p:nvSpPr>
        <p:spPr>
          <a:xfrm>
            <a:off x="576000" y="1460520"/>
            <a:ext cx="8351640" cy="34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800" spc="-1" strike="noStrike"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  <p:sp>
        <p:nvSpPr>
          <p:cNvPr id="262" name="CustomShape 3"/>
          <p:cNvSpPr/>
          <p:nvPr/>
        </p:nvSpPr>
        <p:spPr>
          <a:xfrm>
            <a:off x="864000" y="1944000"/>
            <a:ext cx="7487640" cy="15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s-PE" sz="2200" spc="-1" strike="noStrike">
                <a:latin typeface="Chilanka"/>
              </a:rPr>
              <a:t>Y sobre todo tener la disciplina para entrenar ¡El resto lo trabajamos juntos! :).</a:t>
            </a:r>
            <a:endParaRPr b="0" lang="es-PE" sz="22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Gracias :) </a:t>
            </a:r>
            <a:endParaRPr b="0" lang="es-PE" sz="36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576000" y="1460520"/>
            <a:ext cx="8351640" cy="34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800" spc="-1" strike="noStrike"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470520" y="28548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¿QUE ES PROGRAMACIÓN COMPETITIVA?</a:t>
            </a:r>
            <a:endParaRPr b="0" lang="es-PE" sz="36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936000" y="1604520"/>
            <a:ext cx="7790040" cy="27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just">
              <a:lnSpc>
                <a:spcPct val="100000"/>
              </a:lnSpc>
              <a:spcBef>
                <a:spcPts val="601"/>
              </a:spcBef>
            </a:pPr>
            <a:r>
              <a:rPr b="0" lang="es-PE" sz="2000" spc="-1" strike="noStrike">
                <a:solidFill>
                  <a:srgbClr val="191919"/>
                </a:solidFill>
                <a:latin typeface="Chilanka"/>
                <a:ea typeface="Arial"/>
              </a:rPr>
              <a:t>“</a:t>
            </a:r>
            <a:r>
              <a:rPr b="0" lang="es-PE" sz="2000" spc="-1" strike="noStrike">
                <a:solidFill>
                  <a:srgbClr val="191919"/>
                </a:solidFill>
                <a:latin typeface="Chilanka"/>
                <a:ea typeface="Arial"/>
              </a:rPr>
              <a:t>Es un deporte mental en el cual los participantes resuelven un conjunto de problemas bien especificados a través de programas de computador”. (</a:t>
            </a:r>
            <a:r>
              <a:rPr b="0" lang="es-PE" sz="2000" spc="-1" strike="noStrike" u="sng">
                <a:solidFill>
                  <a:srgbClr val="227a78"/>
                </a:solidFill>
                <a:uFillTx/>
                <a:latin typeface="Chilanka"/>
                <a:ea typeface="Arial"/>
                <a:hlinkClick r:id="rId1"/>
              </a:rPr>
              <a:t>http://www.icesi.edu.co</a:t>
            </a:r>
            <a:r>
              <a:rPr b="0" lang="es-PE" sz="2000" spc="-1" strike="noStrike">
                <a:solidFill>
                  <a:srgbClr val="191919"/>
                </a:solidFill>
                <a:latin typeface="Chilanka"/>
                <a:ea typeface="Arial"/>
              </a:rPr>
              <a:t>).</a:t>
            </a:r>
            <a:endParaRPr b="0" lang="es-PE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</a:pPr>
            <a:endParaRPr b="0" lang="es-PE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</a:pPr>
            <a:r>
              <a:rPr b="0" lang="es-PE" sz="2000" spc="-1" strike="noStrike">
                <a:solidFill>
                  <a:srgbClr val="191919"/>
                </a:solidFill>
                <a:latin typeface="Chilanka"/>
                <a:ea typeface="Arial"/>
              </a:rPr>
              <a:t>“</a:t>
            </a:r>
            <a:r>
              <a:rPr b="0" lang="es-PE" sz="2000" spc="-1" strike="noStrike">
                <a:solidFill>
                  <a:srgbClr val="191919"/>
                </a:solidFill>
                <a:latin typeface="Chilanka"/>
                <a:ea typeface="Arial"/>
              </a:rPr>
              <a:t>El objetivo es formar informáticos que estén preparados para producir mejor software y enfrentarse en el futuro a problemas de investigación”. (Fundadores ACM-ICPC).</a:t>
            </a:r>
            <a:endParaRPr b="0" lang="es-PE" sz="2000" spc="-1" strike="noStrike">
              <a:latin typeface="Arial"/>
            </a:endParaRPr>
          </a:p>
        </p:txBody>
      </p:sp>
      <p:pic>
        <p:nvPicPr>
          <p:cNvPr id="93" name="Google Shape;65;p12" descr=""/>
          <p:cNvPicPr/>
          <p:nvPr/>
        </p:nvPicPr>
        <p:blipFill>
          <a:blip r:embed="rId2"/>
          <a:stretch/>
        </p:blipFill>
        <p:spPr>
          <a:xfrm>
            <a:off x="564480" y="1680480"/>
            <a:ext cx="370800" cy="370800"/>
          </a:xfrm>
          <a:prstGeom prst="rect">
            <a:avLst/>
          </a:prstGeom>
          <a:ln>
            <a:noFill/>
          </a:ln>
        </p:spPr>
      </p:pic>
      <p:pic>
        <p:nvPicPr>
          <p:cNvPr id="94" name="Google Shape;65;p12" descr=""/>
          <p:cNvPicPr/>
          <p:nvPr/>
        </p:nvPicPr>
        <p:blipFill>
          <a:blip r:embed="rId3"/>
          <a:stretch/>
        </p:blipFill>
        <p:spPr>
          <a:xfrm>
            <a:off x="564480" y="3084480"/>
            <a:ext cx="370800" cy="37080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4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PROGRAMACIÓN COMPETITIVA</a:t>
            </a:r>
            <a:endParaRPr b="0" lang="es-PE" sz="36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1008000" y="1460520"/>
            <a:ext cx="7677720" cy="34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s-PE" sz="2400" spc="-1" strike="noStrike">
                <a:solidFill>
                  <a:srgbClr val="191919"/>
                </a:solidFill>
                <a:latin typeface="Chilanka"/>
                <a:ea typeface="Arial"/>
              </a:rPr>
              <a:t>Es un deporte mental.</a:t>
            </a:r>
            <a:endParaRPr b="0" lang="es-PE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s-PE" sz="2400" spc="-1" strike="noStrike">
                <a:solidFill>
                  <a:srgbClr val="191919"/>
                </a:solidFill>
                <a:latin typeface="Chilanka"/>
                <a:ea typeface="Arial"/>
              </a:rPr>
              <a:t>Llevado a cabo sobre Internet o red local.</a:t>
            </a:r>
            <a:endParaRPr b="0" lang="es-PE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s-PE" sz="2400" spc="-1" strike="noStrike">
                <a:solidFill>
                  <a:srgbClr val="191919"/>
                </a:solidFill>
                <a:latin typeface="Chilanka"/>
                <a:ea typeface="Arial"/>
              </a:rPr>
              <a:t>Calificados en tiempo real por un juez en línea.</a:t>
            </a:r>
            <a:endParaRPr b="0" lang="es-PE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s-PE" sz="2400" spc="-1" strike="noStrike">
                <a:solidFill>
                  <a:srgbClr val="191919"/>
                </a:solidFill>
                <a:latin typeface="Chilanka"/>
                <a:ea typeface="Arial"/>
              </a:rPr>
              <a:t>Los participantes resuelven problemas, con algunas condiciones (programar).</a:t>
            </a:r>
            <a:endParaRPr b="0" lang="es-PE" sz="2400" spc="-1" strike="noStrike"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400" spc="-1" strike="noStrike">
                <a:solidFill>
                  <a:srgbClr val="191919"/>
                </a:solidFill>
                <a:latin typeface="Chilanka"/>
                <a:ea typeface="Arial"/>
              </a:rPr>
              <a:t>Tiempo de ejecución del programa.</a:t>
            </a:r>
            <a:endParaRPr b="0" lang="es-PE" sz="2400" spc="-1" strike="noStrike"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400" spc="-1" strike="noStrike">
                <a:solidFill>
                  <a:srgbClr val="191919"/>
                </a:solidFill>
                <a:latin typeface="Chilanka"/>
                <a:ea typeface="Arial"/>
              </a:rPr>
              <a:t>Memoria usada por el programa.</a:t>
            </a:r>
            <a:endParaRPr b="0" lang="es-PE" sz="2400" spc="-1" strike="noStrike">
              <a:latin typeface="Arial"/>
            </a:endParaRPr>
          </a:p>
        </p:txBody>
      </p:sp>
      <p:pic>
        <p:nvPicPr>
          <p:cNvPr id="98" name="Google Shape;63;p12" descr=""/>
          <p:cNvPicPr/>
          <p:nvPr/>
        </p:nvPicPr>
        <p:blipFill>
          <a:blip r:embed="rId1"/>
          <a:stretch/>
        </p:blipFill>
        <p:spPr>
          <a:xfrm>
            <a:off x="537480" y="1569240"/>
            <a:ext cx="370800" cy="370800"/>
          </a:xfrm>
          <a:prstGeom prst="rect">
            <a:avLst/>
          </a:prstGeom>
          <a:ln>
            <a:noFill/>
          </a:ln>
        </p:spPr>
      </p:pic>
      <p:pic>
        <p:nvPicPr>
          <p:cNvPr id="99" name="Google Shape;64;p12" descr=""/>
          <p:cNvPicPr/>
          <p:nvPr/>
        </p:nvPicPr>
        <p:blipFill>
          <a:blip r:embed="rId2"/>
          <a:stretch/>
        </p:blipFill>
        <p:spPr>
          <a:xfrm>
            <a:off x="537480" y="1994760"/>
            <a:ext cx="370800" cy="370800"/>
          </a:xfrm>
          <a:prstGeom prst="rect">
            <a:avLst/>
          </a:prstGeom>
          <a:ln>
            <a:noFill/>
          </a:ln>
        </p:spPr>
      </p:pic>
      <p:pic>
        <p:nvPicPr>
          <p:cNvPr id="100" name="Google Shape;65;p12" descr=""/>
          <p:cNvPicPr/>
          <p:nvPr/>
        </p:nvPicPr>
        <p:blipFill>
          <a:blip r:embed="rId3"/>
          <a:stretch/>
        </p:blipFill>
        <p:spPr>
          <a:xfrm>
            <a:off x="537480" y="2383920"/>
            <a:ext cx="370800" cy="370800"/>
          </a:xfrm>
          <a:prstGeom prst="rect">
            <a:avLst/>
          </a:prstGeom>
          <a:ln>
            <a:noFill/>
          </a:ln>
        </p:spPr>
      </p:pic>
      <p:pic>
        <p:nvPicPr>
          <p:cNvPr id="101" name="Google Shape;66;p12" descr=""/>
          <p:cNvPicPr/>
          <p:nvPr/>
        </p:nvPicPr>
        <p:blipFill>
          <a:blip r:embed="rId4"/>
          <a:stretch/>
        </p:blipFill>
        <p:spPr>
          <a:xfrm>
            <a:off x="537480" y="2902320"/>
            <a:ext cx="370800" cy="37080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5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¿Como son los problemas?</a:t>
            </a:r>
            <a:endParaRPr b="0" lang="es-PE" sz="3600" spc="-1" strike="noStrike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1008000" y="1460520"/>
            <a:ext cx="7677720" cy="34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  <a:spcBef>
                <a:spcPts val="601"/>
              </a:spcBef>
            </a:pPr>
            <a:endParaRPr b="0" lang="es-P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s-P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s-P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s-PE" sz="2000" spc="-1" strike="noStrike">
                <a:solidFill>
                  <a:srgbClr val="000000"/>
                </a:solidFill>
                <a:latin typeface="Chilanka"/>
                <a:ea typeface="Arial"/>
              </a:rPr>
              <a:t>Nos enfrentamos a problemas algorítmicos, que previamente han sido resueltos al menos por el autor.</a:t>
            </a:r>
            <a:endParaRPr b="0" lang="es-P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s-P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s-PE" sz="2000" spc="-1" strike="noStrike">
                <a:solidFill>
                  <a:srgbClr val="000000"/>
                </a:solidFill>
                <a:latin typeface="Chilanka"/>
                <a:ea typeface="Arial"/>
              </a:rPr>
              <a:t>No son imposibles de resolver.</a:t>
            </a:r>
            <a:endParaRPr b="0" lang="es-PE" sz="2000" spc="-1" strike="noStrike">
              <a:latin typeface="Arial"/>
            </a:endParaRPr>
          </a:p>
        </p:txBody>
      </p:sp>
      <p:pic>
        <p:nvPicPr>
          <p:cNvPr id="105" name="Google Shape;65;p12" descr=""/>
          <p:cNvPicPr/>
          <p:nvPr/>
        </p:nvPicPr>
        <p:blipFill>
          <a:blip r:embed="rId1"/>
          <a:stretch/>
        </p:blipFill>
        <p:spPr>
          <a:xfrm>
            <a:off x="645480" y="2383920"/>
            <a:ext cx="370800" cy="370800"/>
          </a:xfrm>
          <a:prstGeom prst="rect">
            <a:avLst/>
          </a:prstGeom>
          <a:ln>
            <a:noFill/>
          </a:ln>
        </p:spPr>
      </p:pic>
      <p:pic>
        <p:nvPicPr>
          <p:cNvPr id="106" name="Google Shape;66;p12" descr=""/>
          <p:cNvPicPr/>
          <p:nvPr/>
        </p:nvPicPr>
        <p:blipFill>
          <a:blip r:embed="rId2"/>
          <a:stretch/>
        </p:blipFill>
        <p:spPr>
          <a:xfrm>
            <a:off x="609480" y="3370320"/>
            <a:ext cx="370800" cy="37080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¿Como son los problemas?</a:t>
            </a:r>
            <a:endParaRPr b="0" lang="es-PE" sz="36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936000" y="1440000"/>
            <a:ext cx="6257520" cy="3527280"/>
          </a:xfrm>
          <a:prstGeom prst="rect">
            <a:avLst/>
          </a:prstGeom>
          <a:ln w="36000"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¿Que habilidades necesito?</a:t>
            </a:r>
            <a:endParaRPr b="0" lang="es-PE" sz="36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1008000" y="1460520"/>
            <a:ext cx="7677720" cy="34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s-PE" sz="2000" spc="-1" strike="noStrike">
                <a:solidFill>
                  <a:srgbClr val="000000"/>
                </a:solidFill>
                <a:latin typeface="Chilanka"/>
                <a:ea typeface="Arial"/>
              </a:rPr>
              <a:t>Pensamiento Computacional.</a:t>
            </a:r>
            <a:endParaRPr b="0" lang="es-P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s-P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s-PE" sz="2000" spc="-1" strike="noStrike">
                <a:solidFill>
                  <a:srgbClr val="000000"/>
                </a:solidFill>
                <a:latin typeface="Chilanka"/>
                <a:ea typeface="Arial"/>
              </a:rPr>
              <a:t>Razonamiento lógico matemático.</a:t>
            </a:r>
            <a:endParaRPr b="0" lang="es-P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s-P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s-PE" sz="2000" spc="-1" strike="noStrike">
                <a:solidFill>
                  <a:srgbClr val="000000"/>
                </a:solidFill>
                <a:latin typeface="Chilanka"/>
                <a:ea typeface="Arial"/>
              </a:rPr>
              <a:t>Algoritmos y estructuras de datos.</a:t>
            </a:r>
            <a:endParaRPr b="0" lang="es-P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s-P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s-PE" sz="2000" spc="-1" strike="noStrike">
                <a:solidFill>
                  <a:srgbClr val="000000"/>
                </a:solidFill>
                <a:latin typeface="Chilanka"/>
                <a:ea typeface="Arial"/>
              </a:rPr>
              <a:t>Conocimiento básico de un lenguaje de programación.</a:t>
            </a:r>
            <a:endParaRPr b="0" lang="es-P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5"/>
              </a:spcBef>
            </a:pPr>
            <a:r>
              <a:rPr b="0" lang="es-PE" sz="2000" spc="-1" strike="noStrike">
                <a:solidFill>
                  <a:srgbClr val="000000"/>
                </a:solidFill>
                <a:latin typeface="Chilanka"/>
                <a:ea typeface="Arial"/>
              </a:rPr>
              <a:t>Inglés básico</a:t>
            </a:r>
            <a:endParaRPr b="0" lang="es-PE" sz="2000" spc="-1" strike="noStrike">
              <a:latin typeface="Arial"/>
            </a:endParaRPr>
          </a:p>
        </p:txBody>
      </p:sp>
      <p:pic>
        <p:nvPicPr>
          <p:cNvPr id="113" name="Google Shape;65;p12" descr=""/>
          <p:cNvPicPr/>
          <p:nvPr/>
        </p:nvPicPr>
        <p:blipFill>
          <a:blip r:embed="rId1"/>
          <a:stretch/>
        </p:blipFill>
        <p:spPr>
          <a:xfrm>
            <a:off x="645480" y="2887920"/>
            <a:ext cx="370800" cy="370800"/>
          </a:xfrm>
          <a:prstGeom prst="rect">
            <a:avLst/>
          </a:prstGeom>
          <a:ln>
            <a:noFill/>
          </a:ln>
        </p:spPr>
      </p:pic>
      <p:pic>
        <p:nvPicPr>
          <p:cNvPr id="114" name="Google Shape;66;p12" descr=""/>
          <p:cNvPicPr/>
          <p:nvPr/>
        </p:nvPicPr>
        <p:blipFill>
          <a:blip r:embed="rId2"/>
          <a:stretch/>
        </p:blipFill>
        <p:spPr>
          <a:xfrm>
            <a:off x="609480" y="3694320"/>
            <a:ext cx="370800" cy="37080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  <p:pic>
        <p:nvPicPr>
          <p:cNvPr id="116" name="Google Shape;65;p12" descr=""/>
          <p:cNvPicPr/>
          <p:nvPr/>
        </p:nvPicPr>
        <p:blipFill>
          <a:blip r:embed="rId4"/>
          <a:stretch/>
        </p:blipFill>
        <p:spPr>
          <a:xfrm>
            <a:off x="645480" y="1447920"/>
            <a:ext cx="370800" cy="370800"/>
          </a:xfrm>
          <a:prstGeom prst="rect">
            <a:avLst/>
          </a:prstGeom>
          <a:ln>
            <a:noFill/>
          </a:ln>
        </p:spPr>
      </p:pic>
      <p:pic>
        <p:nvPicPr>
          <p:cNvPr id="117" name="Google Shape;65;p12" descr=""/>
          <p:cNvPicPr/>
          <p:nvPr/>
        </p:nvPicPr>
        <p:blipFill>
          <a:blip r:embed="rId5"/>
          <a:stretch/>
        </p:blipFill>
        <p:spPr>
          <a:xfrm>
            <a:off x="645480" y="2131920"/>
            <a:ext cx="370800" cy="37080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6"/>
          <a:stretch/>
        </p:blipFill>
        <p:spPr>
          <a:xfrm>
            <a:off x="5060520" y="1460520"/>
            <a:ext cx="3074760" cy="2305800"/>
          </a:xfrm>
          <a:prstGeom prst="rect">
            <a:avLst/>
          </a:prstGeom>
          <a:ln w="36000">
            <a:noFill/>
          </a:ln>
        </p:spPr>
      </p:pic>
      <p:pic>
        <p:nvPicPr>
          <p:cNvPr id="119" name="Google Shape;66;p12" descr=""/>
          <p:cNvPicPr/>
          <p:nvPr/>
        </p:nvPicPr>
        <p:blipFill>
          <a:blip r:embed="rId7"/>
          <a:stretch/>
        </p:blipFill>
        <p:spPr>
          <a:xfrm>
            <a:off x="609840" y="4414680"/>
            <a:ext cx="370800" cy="37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457200" y="205920"/>
            <a:ext cx="82285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PE" sz="3600" spc="-1" strike="noStrike">
                <a:solidFill>
                  <a:srgbClr val="f1c232"/>
                </a:solidFill>
                <a:latin typeface="Arial"/>
                <a:ea typeface="Arial"/>
              </a:rPr>
              <a:t>Pensamiento Computacional</a:t>
            </a:r>
            <a:endParaRPr b="0" lang="es-PE" sz="36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008000" y="1460520"/>
            <a:ext cx="7677720" cy="34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just">
              <a:lnSpc>
                <a:spcPct val="100000"/>
              </a:lnSpc>
              <a:spcBef>
                <a:spcPts val="567"/>
              </a:spcBef>
            </a:pPr>
            <a:r>
              <a:rPr b="0" lang="es-PE" sz="1300" spc="-1" strike="noStrike">
                <a:solidFill>
                  <a:srgbClr val="000000"/>
                </a:solidFill>
                <a:latin typeface="Chilanka"/>
                <a:ea typeface="Arial"/>
              </a:rPr>
              <a:t>Representa una actitud y un conjunto de habilidades universalmente aplicables que todos, no solo los informáticos, estarían ansiosos por aprender y usar.</a:t>
            </a:r>
            <a:endParaRPr b="0" lang="es-PE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567"/>
              </a:spcBef>
            </a:pPr>
            <a:r>
              <a:rPr b="0" lang="es-PE" sz="1300" spc="-1" strike="noStrike">
                <a:solidFill>
                  <a:srgbClr val="000000"/>
                </a:solidFill>
                <a:latin typeface="Chilanka"/>
                <a:ea typeface="Arial"/>
              </a:rPr>
              <a:t>Conceptualizando, no programando.</a:t>
            </a:r>
            <a:endParaRPr b="0" lang="es-PE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567"/>
              </a:spcBef>
            </a:pPr>
            <a:r>
              <a:rPr b="0" lang="es-PE" sz="1300" spc="-1" strike="noStrike">
                <a:solidFill>
                  <a:srgbClr val="000000"/>
                </a:solidFill>
                <a:latin typeface="Chilanka"/>
                <a:ea typeface="Arial"/>
              </a:rPr>
              <a:t>Habilidad fundamental, no memorística.</a:t>
            </a:r>
            <a:endParaRPr b="0" lang="es-PE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567"/>
              </a:spcBef>
            </a:pPr>
            <a:r>
              <a:rPr b="0" lang="es-PE" sz="1300" spc="-1" strike="noStrike">
                <a:solidFill>
                  <a:srgbClr val="000000"/>
                </a:solidFill>
                <a:latin typeface="Chilanka"/>
                <a:ea typeface="Arial"/>
              </a:rPr>
              <a:t>Una forma en que los humanos, no las computadoras, piensan</a:t>
            </a:r>
            <a:endParaRPr b="0" lang="es-PE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567"/>
              </a:spcBef>
            </a:pPr>
            <a:r>
              <a:rPr b="0" lang="es-PE" sz="1300" spc="-1" strike="noStrike">
                <a:solidFill>
                  <a:srgbClr val="000000"/>
                </a:solidFill>
                <a:latin typeface="Chilanka"/>
                <a:ea typeface="Arial"/>
              </a:rPr>
              <a:t>Complementa y combina el pensamiento matemático y de ingeniería.</a:t>
            </a:r>
            <a:endParaRPr b="0" lang="es-PE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567"/>
              </a:spcBef>
            </a:pPr>
            <a:r>
              <a:rPr b="0" lang="es-PE" sz="1300" spc="-1" strike="noStrike">
                <a:solidFill>
                  <a:srgbClr val="000000"/>
                </a:solidFill>
                <a:latin typeface="Chilanka"/>
                <a:ea typeface="Arial"/>
              </a:rPr>
              <a:t>Ideas, no artefactos. </a:t>
            </a:r>
            <a:endParaRPr b="0" lang="es-PE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567"/>
              </a:spcBef>
            </a:pPr>
            <a:r>
              <a:rPr b="0" lang="es-PE" sz="1300" spc="-1" strike="noStrike">
                <a:solidFill>
                  <a:srgbClr val="000000"/>
                </a:solidFill>
                <a:latin typeface="Chilanka"/>
                <a:ea typeface="Arial"/>
              </a:rPr>
              <a:t>Para todos, en todas partes.</a:t>
            </a:r>
            <a:endParaRPr b="0" lang="es-PE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567"/>
              </a:spcBef>
            </a:pPr>
            <a:r>
              <a:rPr b="0" lang="es-PE" sz="1300" spc="-1" strike="noStrike">
                <a:solidFill>
                  <a:srgbClr val="000000"/>
                </a:solidFill>
                <a:latin typeface="Chilanka"/>
                <a:ea typeface="Arial"/>
              </a:rPr>
              <a:t>Proceso:</a:t>
            </a:r>
            <a:endParaRPr b="0" lang="es-PE" sz="13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1300" spc="-1" strike="noStrike">
                <a:solidFill>
                  <a:srgbClr val="000000"/>
                </a:solidFill>
                <a:latin typeface="Chilanka"/>
                <a:ea typeface="Arial"/>
              </a:rPr>
              <a:t>Descomposición</a:t>
            </a:r>
            <a:endParaRPr b="0" lang="es-PE" sz="13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1300" spc="-1" strike="noStrike">
                <a:solidFill>
                  <a:srgbClr val="000000"/>
                </a:solidFill>
                <a:latin typeface="Chilanka"/>
                <a:ea typeface="Arial"/>
              </a:rPr>
              <a:t>Reconocimiento de patrones</a:t>
            </a:r>
            <a:endParaRPr b="0" lang="es-PE" sz="13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1300" spc="-1" strike="noStrike">
                <a:solidFill>
                  <a:srgbClr val="000000"/>
                </a:solidFill>
                <a:latin typeface="Chilanka"/>
                <a:ea typeface="Arial"/>
              </a:rPr>
              <a:t>Abstracción</a:t>
            </a:r>
            <a:endParaRPr b="0" lang="es-PE" sz="13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1300" spc="-1" strike="noStrike">
                <a:solidFill>
                  <a:srgbClr val="000000"/>
                </a:solidFill>
                <a:latin typeface="Chilanka"/>
                <a:ea typeface="Arial"/>
              </a:rPr>
              <a:t>Algoritmos</a:t>
            </a:r>
            <a:endParaRPr b="0" lang="es-PE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s-PE" sz="13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7776000" y="3905280"/>
            <a:ext cx="1151280" cy="990000"/>
          </a:xfrm>
          <a:prstGeom prst="rect">
            <a:avLst/>
          </a:prstGeom>
          <a:ln w="36000">
            <a:noFill/>
          </a:ln>
        </p:spPr>
      </p:pic>
      <p:pic>
        <p:nvPicPr>
          <p:cNvPr id="123" name="Google Shape;65;p12" descr=""/>
          <p:cNvPicPr/>
          <p:nvPr/>
        </p:nvPicPr>
        <p:blipFill>
          <a:blip r:embed="rId2"/>
          <a:stretch/>
        </p:blipFill>
        <p:spPr>
          <a:xfrm>
            <a:off x="828000" y="1512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124" name="Google Shape;65;p12" descr=""/>
          <p:cNvPicPr/>
          <p:nvPr/>
        </p:nvPicPr>
        <p:blipFill>
          <a:blip r:embed="rId3"/>
          <a:stretch/>
        </p:blipFill>
        <p:spPr>
          <a:xfrm>
            <a:off x="828000" y="1980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125" name="Google Shape;65;p12" descr=""/>
          <p:cNvPicPr/>
          <p:nvPr/>
        </p:nvPicPr>
        <p:blipFill>
          <a:blip r:embed="rId4"/>
          <a:stretch/>
        </p:blipFill>
        <p:spPr>
          <a:xfrm>
            <a:off x="828000" y="2232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126" name="Google Shape;65;p12" descr=""/>
          <p:cNvPicPr/>
          <p:nvPr/>
        </p:nvPicPr>
        <p:blipFill>
          <a:blip r:embed="rId5"/>
          <a:stretch/>
        </p:blipFill>
        <p:spPr>
          <a:xfrm>
            <a:off x="828000" y="2520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127" name="Google Shape;65;p12" descr=""/>
          <p:cNvPicPr/>
          <p:nvPr/>
        </p:nvPicPr>
        <p:blipFill>
          <a:blip r:embed="rId6"/>
          <a:stretch/>
        </p:blipFill>
        <p:spPr>
          <a:xfrm>
            <a:off x="828000" y="2772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128" name="Google Shape;65;p12" descr=""/>
          <p:cNvPicPr/>
          <p:nvPr/>
        </p:nvPicPr>
        <p:blipFill>
          <a:blip r:embed="rId7"/>
          <a:stretch/>
        </p:blipFill>
        <p:spPr>
          <a:xfrm>
            <a:off x="828000" y="3060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129" name="Google Shape;65;p12" descr=""/>
          <p:cNvPicPr/>
          <p:nvPr/>
        </p:nvPicPr>
        <p:blipFill>
          <a:blip r:embed="rId8"/>
          <a:stretch/>
        </p:blipFill>
        <p:spPr>
          <a:xfrm>
            <a:off x="828000" y="3312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130" name="Google Shape;65;p12" descr=""/>
          <p:cNvPicPr/>
          <p:nvPr/>
        </p:nvPicPr>
        <p:blipFill>
          <a:blip r:embed="rId9"/>
          <a:stretch/>
        </p:blipFill>
        <p:spPr>
          <a:xfrm>
            <a:off x="828000" y="3600000"/>
            <a:ext cx="179280" cy="17928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10"/>
          <a:stretch/>
        </p:blipFill>
        <p:spPr>
          <a:xfrm>
            <a:off x="4180680" y="3240000"/>
            <a:ext cx="2514600" cy="1704960"/>
          </a:xfrm>
          <a:prstGeom prst="rect">
            <a:avLst/>
          </a:prstGeom>
          <a:ln w="36000">
            <a:noFill/>
          </a:ln>
        </p:spPr>
      </p:pic>
      <p:pic>
        <p:nvPicPr>
          <p:cNvPr id="132" name="" descr=""/>
          <p:cNvPicPr/>
          <p:nvPr/>
        </p:nvPicPr>
        <p:blipFill>
          <a:blip r:embed="rId11"/>
          <a:stretch/>
        </p:blipFill>
        <p:spPr>
          <a:xfrm>
            <a:off x="6732000" y="1856160"/>
            <a:ext cx="1367280" cy="1959120"/>
          </a:xfrm>
          <a:prstGeom prst="rect">
            <a:avLst/>
          </a:prstGeom>
          <a:ln w="36000"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Application>LibreOffice/6.0.3.2$Linux_X86_64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es-PE</dc:language>
  <cp:lastModifiedBy/>
  <dcterms:modified xsi:type="dcterms:W3CDTF">2018-09-11T23:47:04Z</dcterms:modified>
  <cp:revision>5</cp:revision>
  <dc:subject/>
  <dc:title/>
</cp:coreProperties>
</file>